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409" r:id="rId2"/>
    <p:sldId id="410" r:id="rId3"/>
    <p:sldId id="411" r:id="rId4"/>
    <p:sldId id="419" r:id="rId5"/>
    <p:sldId id="416" r:id="rId6"/>
    <p:sldId id="421" r:id="rId7"/>
    <p:sldId id="420" r:id="rId8"/>
    <p:sldId id="422" r:id="rId9"/>
    <p:sldId id="417" r:id="rId10"/>
    <p:sldId id="423" r:id="rId11"/>
    <p:sldId id="424" r:id="rId12"/>
    <p:sldId id="415" r:id="rId13"/>
    <p:sldId id="412" r:id="rId14"/>
    <p:sldId id="425" r:id="rId15"/>
    <p:sldId id="418" r:id="rId16"/>
    <p:sldId id="427" r:id="rId17"/>
    <p:sldId id="413" r:id="rId18"/>
    <p:sldId id="414" r:id="rId19"/>
    <p:sldId id="426" r:id="rId20"/>
    <p:sldId id="428" r:id="rId21"/>
    <p:sldId id="429" r:id="rId22"/>
    <p:sldId id="430" r:id="rId23"/>
    <p:sldId id="43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4">
          <p15:clr>
            <a:srgbClr val="A4A3A4"/>
          </p15:clr>
        </p15:guide>
        <p15:guide id="2" pos="39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324" y="77"/>
      </p:cViewPr>
      <p:guideLst>
        <p:guide orient="horz" pos="2144"/>
        <p:guide pos="390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无论是用样本、区域还是动物来定义批次，细胞混合良好，表明DESC的稳健性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2021/7/4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9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3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Relationship Id="rId4" Type="http://schemas.openxmlformats.org/officeDocument/2006/relationships/image" Target="../media/image2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87B3592-9DEE-49D6-9F9A-73590700D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4978"/>
            <a:ext cx="12192000" cy="582804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2280" y="533400"/>
            <a:ext cx="1139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231A1EA-B310-44C1-8056-B757EEE7A293}"/>
              </a:ext>
            </a:extLst>
          </p:cNvPr>
          <p:cNvSpPr txBox="1"/>
          <p:nvPr/>
        </p:nvSpPr>
        <p:spPr>
          <a:xfrm>
            <a:off x="236290" y="256401"/>
            <a:ext cx="117194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Optimization of KL divergence loss</a:t>
            </a:r>
          </a:p>
          <a:p>
            <a:endParaRPr lang="en-US" altLang="zh-CN" dirty="0"/>
          </a:p>
          <a:p>
            <a:r>
              <a:rPr lang="zh-CN" altLang="en-US" dirty="0"/>
              <a:t>optimize the cluster centers </a:t>
            </a:r>
            <a:r>
              <a:rPr lang="en-US" altLang="zh-CN" dirty="0"/>
              <a:t>μ </a:t>
            </a:r>
            <a:r>
              <a:rPr lang="zh-CN" altLang="en-US" dirty="0"/>
              <a:t>and the deep neural network parameters using </a:t>
            </a:r>
            <a:r>
              <a:rPr lang="en-US" altLang="zh-CN" dirty="0"/>
              <a:t>SGD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E7871-A270-4892-8FE4-F2A6AAAED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157" y="1456730"/>
            <a:ext cx="4510566" cy="15598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599C51B-2CAA-48FC-B9A7-38EB85340EBD}"/>
                  </a:ext>
                </a:extLst>
              </p:cNvPr>
              <p:cNvSpPr txBox="1"/>
              <p:nvPr/>
            </p:nvSpPr>
            <p:spPr>
              <a:xfrm>
                <a:off x="236290" y="3195068"/>
                <a:ext cx="11493430" cy="1854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when loss is not decreasing or the epoch number threshold is reached, we update the auxiliary distribution </a:t>
                </a:r>
                <a:r>
                  <a:rPr lang="zh-CN" altLang="en-US" b="1" dirty="0"/>
                  <a:t>P</a:t>
                </a:r>
                <a:r>
                  <a:rPr lang="zh-CN" altLang="en-US" dirty="0"/>
                  <a:t>, and optimize cluster centers and encoder parameters with the new </a:t>
                </a:r>
                <a:r>
                  <a:rPr lang="zh-CN" altLang="en-US" b="1" dirty="0"/>
                  <a:t>P</a:t>
                </a:r>
                <a:r>
                  <a:rPr lang="zh-CN" altLang="en-US" dirty="0"/>
                  <a:t>.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Iterative procedure stops: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tol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#|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𝑐𝑢𝑟𝑟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𝑝𝑟𝑒𝑣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dirty="0"/>
                  <a:t>&lt;0.005</a:t>
                </a:r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599C51B-2CAA-48FC-B9A7-38EB85340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90" y="3195068"/>
                <a:ext cx="11493430" cy="1854610"/>
              </a:xfrm>
              <a:prstGeom prst="rect">
                <a:avLst/>
              </a:prstGeom>
              <a:blipFill>
                <a:blip r:embed="rId4"/>
                <a:stretch>
                  <a:fillRect l="-477" t="-16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C27D6B50-EDFB-4651-AB18-F0F42DD951C2}"/>
              </a:ext>
            </a:extLst>
          </p:cNvPr>
          <p:cNvSpPr txBox="1"/>
          <p:nvPr/>
        </p:nvSpPr>
        <p:spPr>
          <a:xfrm>
            <a:off x="5637402" y="297389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7515383-54B6-46FE-AB72-CC57DE088107}"/>
              </a:ext>
            </a:extLst>
          </p:cNvPr>
          <p:cNvSpPr txBox="1"/>
          <p:nvPr/>
        </p:nvSpPr>
        <p:spPr>
          <a:xfrm>
            <a:off x="236291" y="5678269"/>
            <a:ext cx="11493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Activation function: use </a:t>
            </a:r>
            <a:r>
              <a:rPr lang="en-US" altLang="zh-CN" b="1" dirty="0" err="1"/>
              <a:t>ReLU</a:t>
            </a:r>
            <a:r>
              <a:rPr lang="en-US" altLang="zh-CN" dirty="0"/>
              <a:t> as the activation function except for the bottleneck layer and last decoder layer, in which </a:t>
            </a:r>
            <a:r>
              <a:rPr lang="en-US" altLang="zh-CN" b="1" dirty="0"/>
              <a:t>tanh</a:t>
            </a:r>
            <a:r>
              <a:rPr lang="en-US" altLang="zh-CN" dirty="0"/>
              <a:t> is used as the activation function.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118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E4687CB-A003-47D4-8D92-E447038FDB2D}"/>
              </a:ext>
            </a:extLst>
          </p:cNvPr>
          <p:cNvSpPr txBox="1"/>
          <p:nvPr/>
        </p:nvSpPr>
        <p:spPr>
          <a:xfrm>
            <a:off x="153098" y="243173"/>
            <a:ext cx="117113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Evaluation metric for batch effect removal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dirty="0"/>
              <a:t>B</a:t>
            </a:r>
            <a:r>
              <a:rPr lang="zh-CN" altLang="en-US" dirty="0"/>
              <a:t>个不同批次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668EAB-E549-490A-BC4C-8825F4CEF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402" y="1166503"/>
            <a:ext cx="2689195" cy="9233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522DC21-8A73-4CE7-8493-E3E1046C2FCE}"/>
                  </a:ext>
                </a:extLst>
              </p:cNvPr>
              <p:cNvSpPr txBox="1"/>
              <p:nvPr/>
            </p:nvSpPr>
            <p:spPr>
              <a:xfrm>
                <a:off x="1000386" y="2457561"/>
                <a:ext cx="6373155" cy="555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表示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来自</m:t>
                    </m:r>
                  </m:oMath>
                </a14:m>
                <a:r>
                  <a:rPr lang="zh-CN" altLang="en-US" dirty="0"/>
                  <a:t>批次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的细胞占所有细胞的比例，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dirty="0"/>
                  <a:t>表示基于聚类结果，在</a:t>
                </a:r>
                <a:r>
                  <a:rPr lang="zh-CN" altLang="en-US" b="1" dirty="0"/>
                  <a:t>给定的区域</a:t>
                </a:r>
                <a:r>
                  <a:rPr lang="zh-CN" altLang="en-US" dirty="0"/>
                  <a:t>中，细胞来自批次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的比例</a:t>
                </a: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522DC21-8A73-4CE7-8493-E3E1046C2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86" y="2457561"/>
                <a:ext cx="6373155" cy="555601"/>
              </a:xfrm>
              <a:prstGeom prst="rect">
                <a:avLst/>
              </a:prstGeom>
              <a:blipFill>
                <a:blip r:embed="rId4"/>
                <a:stretch>
                  <a:fillRect l="-1338" t="-14286" r="-1625" b="-25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71C10A2B-F43A-40FA-8837-7824605DDDA5}"/>
              </a:ext>
            </a:extLst>
          </p:cNvPr>
          <p:cNvSpPr txBox="1"/>
          <p:nvPr/>
        </p:nvSpPr>
        <p:spPr>
          <a:xfrm>
            <a:off x="2550252" y="3429000"/>
            <a:ext cx="7793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每个细胞的</a:t>
            </a:r>
            <a:r>
              <a:rPr lang="en-US" altLang="zh-CN" dirty="0"/>
              <a:t>K</a:t>
            </a:r>
            <a:r>
              <a:rPr lang="zh-CN" altLang="en-US" dirty="0"/>
              <a:t>个最近邻细胞作为区域，</a:t>
            </a:r>
            <a:r>
              <a:rPr lang="en-US" altLang="zh-CN" dirty="0"/>
              <a:t>K=5×</a:t>
            </a:r>
            <a:r>
              <a:rPr lang="zh-CN" altLang="en-US" dirty="0"/>
              <a:t>批次数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F30484D-6CDB-455C-8295-E33CE9C606C9}"/>
              </a:ext>
            </a:extLst>
          </p:cNvPr>
          <p:cNvCxnSpPr>
            <a:stCxn id="8" idx="2"/>
          </p:cNvCxnSpPr>
          <p:nvPr/>
        </p:nvCxnSpPr>
        <p:spPr>
          <a:xfrm>
            <a:off x="4186964" y="3013162"/>
            <a:ext cx="66254" cy="415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4B8AA82-5CDC-4F50-BA5C-CFC1D6B6F950}"/>
              </a:ext>
            </a:extLst>
          </p:cNvPr>
          <p:cNvSpPr txBox="1"/>
          <p:nvPr/>
        </p:nvSpPr>
        <p:spPr>
          <a:xfrm>
            <a:off x="290276" y="4304220"/>
            <a:ext cx="115741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final KL divergence is then calculated as the average of the regional KL divergence.</a:t>
            </a:r>
          </a:p>
          <a:p>
            <a:endParaRPr lang="en-US" altLang="zh-CN" dirty="0"/>
          </a:p>
          <a:p>
            <a:r>
              <a:rPr lang="en-US" altLang="zh-CN" dirty="0"/>
              <a:t>repeat this procedure for 200 iterations with different randomly chosen cells to generate box plots of the final KL divergence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0569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9097" y="340454"/>
            <a:ext cx="1139380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Result</a:t>
            </a:r>
          </a:p>
          <a:p>
            <a:endParaRPr lang="en-US" altLang="zh-CN" dirty="0"/>
          </a:p>
          <a:p>
            <a:r>
              <a:rPr lang="en-US" altLang="zh-CN" dirty="0"/>
              <a:t>macaque retina(</a:t>
            </a:r>
            <a:r>
              <a:rPr lang="zh-CN" altLang="en-US" dirty="0"/>
              <a:t>猕猴视网膜</a:t>
            </a:r>
            <a:r>
              <a:rPr lang="en-US" altLang="zh-CN" dirty="0"/>
              <a:t>) data</a:t>
            </a:r>
          </a:p>
          <a:p>
            <a:endParaRPr lang="en-US" altLang="zh-CN" dirty="0"/>
          </a:p>
          <a:p>
            <a:r>
              <a:rPr lang="en-US" altLang="zh-CN" dirty="0"/>
              <a:t>21017 </a:t>
            </a:r>
            <a:r>
              <a:rPr lang="en-US" altLang="zh-CN" dirty="0" err="1"/>
              <a:t>foval</a:t>
            </a:r>
            <a:r>
              <a:rPr lang="en-US" altLang="zh-CN" dirty="0"/>
              <a:t>(</a:t>
            </a:r>
            <a:r>
              <a:rPr lang="zh-CN" altLang="en-US" dirty="0"/>
              <a:t>中心细胞</a:t>
            </a:r>
            <a:r>
              <a:rPr lang="en-US" altLang="zh-CN" dirty="0"/>
              <a:t>) and 9285 peripheral bipolar cells</a:t>
            </a:r>
            <a:r>
              <a:rPr lang="zh-CN" altLang="en-US" dirty="0"/>
              <a:t>（外周双极细胞）</a:t>
            </a:r>
          </a:p>
          <a:p>
            <a:endParaRPr lang="zh-CN" altLang="en-US" dirty="0"/>
          </a:p>
          <a:p>
            <a:r>
              <a:rPr lang="en-US" altLang="zh-CN" dirty="0"/>
              <a:t>3</a:t>
            </a:r>
            <a:r>
              <a:rPr lang="zh-CN" altLang="en-US" dirty="0"/>
              <a:t>个水平批次：</a:t>
            </a:r>
            <a:r>
              <a:rPr lang="en-US" altLang="zh-CN" dirty="0"/>
              <a:t>animal level</a:t>
            </a:r>
            <a:r>
              <a:rPr lang="zh-CN" altLang="en-US" dirty="0"/>
              <a:t>（</a:t>
            </a:r>
            <a:r>
              <a:rPr lang="en-US" altLang="zh-CN" dirty="0">
                <a:sym typeface="+mn-ea"/>
              </a:rPr>
              <a:t>four macaques</a:t>
            </a:r>
            <a:r>
              <a:rPr lang="zh-CN" altLang="en-US" dirty="0"/>
              <a:t>）、</a:t>
            </a:r>
            <a:r>
              <a:rPr lang="en-US" altLang="zh-CN" dirty="0"/>
              <a:t>region level</a:t>
            </a:r>
            <a:r>
              <a:rPr lang="zh-CN" altLang="en-US" dirty="0"/>
              <a:t>（</a:t>
            </a:r>
            <a:r>
              <a:rPr lang="en-US" altLang="zh-CN" dirty="0"/>
              <a:t>fovea and periphery</a:t>
            </a:r>
            <a:r>
              <a:rPr lang="zh-CN" altLang="en-US" dirty="0"/>
              <a:t>）、</a:t>
            </a:r>
            <a:r>
              <a:rPr lang="en-US" altLang="zh-CN" dirty="0"/>
              <a:t>sample level</a:t>
            </a:r>
            <a:r>
              <a:rPr lang="zh-CN" altLang="en-US" dirty="0"/>
              <a:t>（30 samples across macaques and regions）</a:t>
            </a:r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350" y="0"/>
            <a:ext cx="10344150" cy="68097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2280" y="533400"/>
            <a:ext cx="1139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CF04F8-F619-4726-B5E7-7FF340BFA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9" y="1059324"/>
            <a:ext cx="11710566" cy="42646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886BBA-A617-46FD-B1DB-92B075E2D3EA}"/>
              </a:ext>
            </a:extLst>
          </p:cNvPr>
          <p:cNvSpPr txBox="1"/>
          <p:nvPr/>
        </p:nvSpPr>
        <p:spPr>
          <a:xfrm>
            <a:off x="240717" y="138847"/>
            <a:ext cx="110545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The t-SNE results of DESC when no batch information provided and the cells are colored by cell type, macaque id, region id, and sample id, respectively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EB095F5-DEF1-43DE-A5DB-F136113DBDE0}"/>
              </a:ext>
            </a:extLst>
          </p:cNvPr>
          <p:cNvSpPr txBox="1"/>
          <p:nvPr/>
        </p:nvSpPr>
        <p:spPr>
          <a:xfrm>
            <a:off x="240717" y="5337011"/>
            <a:ext cx="115314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DESC yields high clustering accuracy (ARI 0.920) with the cells well mixed when batch information was not utilized in the analysis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4344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C4C3A8C-34DC-42D6-BFAA-AA282D8F7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12" y="1415766"/>
            <a:ext cx="11802775" cy="40264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22E0C31-9D22-4C6E-8C59-7A8A2CA6B274}"/>
              </a:ext>
            </a:extLst>
          </p:cNvPr>
          <p:cNvSpPr txBox="1"/>
          <p:nvPr/>
        </p:nvSpPr>
        <p:spPr>
          <a:xfrm>
            <a:off x="421546" y="276566"/>
            <a:ext cx="11381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scVI when batch information was not provided and cells are colored by cell type, macaque id, region id, and sample id, respectively.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991291E-63A2-40C7-9B3C-7A9D0AD11D12}"/>
              </a:ext>
            </a:extLst>
          </p:cNvPr>
          <p:cNvSpPr txBox="1"/>
          <p:nvPr/>
        </p:nvSpPr>
        <p:spPr>
          <a:xfrm>
            <a:off x="191199" y="276729"/>
            <a:ext cx="11809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pancreatic islet data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937606-5971-42D4-8C1F-108450296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8" y="655955"/>
            <a:ext cx="11856563" cy="61165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2986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8A7531F-D82C-4A83-9152-1EE15E582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37" y="360342"/>
            <a:ext cx="4641195" cy="36038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A9B0CD-B461-4B61-9AA1-B17FD46D7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693" y="667706"/>
            <a:ext cx="4587407" cy="298911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2734" y="321071"/>
            <a:ext cx="117865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PBMC</a:t>
            </a:r>
          </a:p>
          <a:p>
            <a:endParaRPr lang="en-US" altLang="zh-CN" dirty="0"/>
          </a:p>
          <a:p>
            <a:r>
              <a:rPr lang="en-US" altLang="zh-CN" dirty="0"/>
              <a:t>24679 human PBMCs from 8 patients with lupus</a:t>
            </a:r>
          </a:p>
          <a:p>
            <a:endParaRPr lang="en-US" altLang="zh-CN" dirty="0"/>
          </a:p>
          <a:p>
            <a:r>
              <a:rPr lang="en-US" altLang="zh-CN" dirty="0"/>
              <a:t>split into a control group and a matched group stimulated with interferon-beta (INF-β)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1BB74E-B1A4-47DA-B9EE-D2F864BD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34" y="2358153"/>
            <a:ext cx="11702881" cy="40879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AC8119-7013-4705-8EE9-E04099E5C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81" y="964557"/>
            <a:ext cx="11772038" cy="41570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4904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90575" y="562610"/>
            <a:ext cx="2432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Batch effect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6745" y="1195070"/>
            <a:ext cx="1093851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批次效应是测量结果中的一部分，它们因为实验条件的不同而具有不同的表现形式，一般批次效应可能在下述情形中出现</a:t>
            </a:r>
            <a:r>
              <a:rPr lang="en-US" altLang="zh-CN" dirty="0"/>
              <a:t>：</a:t>
            </a:r>
          </a:p>
          <a:p>
            <a:endParaRPr lang="en-US" altLang="zh-CN" dirty="0"/>
          </a:p>
          <a:p>
            <a:r>
              <a:rPr lang="en-US" altLang="zh-CN" dirty="0" err="1"/>
              <a:t>一个实验的不同部分在不同时间完成</a:t>
            </a:r>
            <a:r>
              <a:rPr lang="en-US" altLang="zh-CN" dirty="0"/>
              <a:t>；</a:t>
            </a:r>
          </a:p>
          <a:p>
            <a:endParaRPr lang="en-US" altLang="zh-CN" dirty="0"/>
          </a:p>
          <a:p>
            <a:r>
              <a:rPr lang="en-US" altLang="zh-CN" dirty="0" err="1"/>
              <a:t>一个实验的不同部分由不同的人完成</a:t>
            </a:r>
            <a:r>
              <a:rPr lang="en-US" altLang="zh-CN" dirty="0"/>
              <a:t>；</a:t>
            </a:r>
          </a:p>
          <a:p>
            <a:endParaRPr lang="en-US" altLang="zh-CN" dirty="0"/>
          </a:p>
          <a:p>
            <a:r>
              <a:rPr lang="en-US" altLang="zh-CN" dirty="0" err="1"/>
              <a:t>试剂用量不同、芯片不同、实验仪器不同</a:t>
            </a:r>
            <a:r>
              <a:rPr lang="en-US" altLang="zh-CN" dirty="0"/>
              <a:t>；</a:t>
            </a:r>
          </a:p>
          <a:p>
            <a:endParaRPr lang="en-US" altLang="zh-CN" dirty="0"/>
          </a:p>
          <a:p>
            <a:r>
              <a:rPr lang="en-US" altLang="zh-CN" dirty="0" err="1"/>
              <a:t>将自己测的数据与从网上下载的数据混合使用</a:t>
            </a:r>
            <a:r>
              <a:rPr lang="en-US" altLang="zh-CN" dirty="0"/>
              <a:t>；</a:t>
            </a:r>
          </a:p>
          <a:p>
            <a:r>
              <a:rPr lang="en-US" altLang="zh-CN" dirty="0"/>
              <a:t>...... </a:t>
            </a:r>
          </a:p>
          <a:p>
            <a:r>
              <a:rPr lang="en-US" altLang="zh-CN" dirty="0" err="1"/>
              <a:t>反映到细胞的表达量上就是批次效应</a:t>
            </a:r>
            <a:r>
              <a:rPr lang="en-US" altLang="zh-CN" dirty="0"/>
              <a:t>，</a:t>
            </a:r>
            <a:r>
              <a:rPr lang="zh-CN" altLang="en-US" dirty="0"/>
              <a:t>如果批次效应很严重就可能会和真实的生物学差异相混淆。</a:t>
            </a:r>
          </a:p>
          <a:p>
            <a:endParaRPr lang="zh-CN" altLang="en-US" dirty="0"/>
          </a:p>
          <a:p>
            <a:r>
              <a:rPr lang="zh-CN" altLang="en-US" dirty="0"/>
              <a:t>校正批次效应的目的就是：减少batch之间的差异，尽量让多个batch的数据重新组合在一起，这样下游分析就可以只考虑生物学差异因素。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CE014D2-1589-48BE-A49A-568097F440C0}"/>
              </a:ext>
            </a:extLst>
          </p:cNvPr>
          <p:cNvSpPr txBox="1"/>
          <p:nvPr/>
        </p:nvSpPr>
        <p:spPr>
          <a:xfrm>
            <a:off x="224755" y="234784"/>
            <a:ext cx="117424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DESC embedding removes batch effect for monocytes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dirty="0"/>
              <a:t>10,878 monocytes collected from a single healthy subject</a:t>
            </a:r>
          </a:p>
          <a:p>
            <a:endParaRPr lang="en-US" altLang="zh-CN" dirty="0"/>
          </a:p>
          <a:p>
            <a:r>
              <a:rPr lang="en-US" altLang="zh-CN" dirty="0"/>
              <a:t>The cells were processed in three batches from blood drawn on three different days, sequentially 77 and 33 days apart.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11E920-FE35-44A1-9825-0E1B57AE9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63" y="1966016"/>
            <a:ext cx="10996569" cy="48919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0234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CBE98C-75E7-4FCA-ACEA-4D774216F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275" y="4164477"/>
            <a:ext cx="5108896" cy="22195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55F30C3-BC82-4EFA-995D-63EC67778DA3}"/>
              </a:ext>
            </a:extLst>
          </p:cNvPr>
          <p:cNvSpPr txBox="1"/>
          <p:nvPr/>
        </p:nvSpPr>
        <p:spPr>
          <a:xfrm>
            <a:off x="329617" y="6342078"/>
            <a:ext cx="11532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“Raw” represents the output of Monocle3 using the raw gene count matrix as the input.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192F5C-FA68-4378-AD4E-7D9DA0016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382" y="87813"/>
            <a:ext cx="10491846" cy="40766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0658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FBDBEC-33DA-4EAA-8C90-F0524A2C4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271" y="71049"/>
            <a:ext cx="8283458" cy="67159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2843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CB5045-380B-4AC7-BA80-2ECD6F0F4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17" y="0"/>
            <a:ext cx="11885166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2697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8088" y="221936"/>
            <a:ext cx="114758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Autoencoder</a:t>
            </a:r>
          </a:p>
          <a:p>
            <a:endParaRPr lang="en-US" altLang="zh-CN" dirty="0"/>
          </a:p>
          <a:p>
            <a:r>
              <a:rPr lang="zh-CN" altLang="en-US" dirty="0"/>
              <a:t>自编码器包含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编码器</a:t>
            </a:r>
            <a:r>
              <a:rPr lang="en-US" altLang="zh-CN" dirty="0"/>
              <a:t>encoder</a:t>
            </a:r>
            <a:r>
              <a:rPr lang="zh-CN" altLang="en-US" dirty="0"/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输入样本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映射到特征空间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z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解码器</a:t>
            </a:r>
            <a:r>
              <a:rPr lang="en-US" altLang="zh-CN" dirty="0"/>
              <a:t>decoder</a:t>
            </a:r>
            <a:r>
              <a:rPr lang="zh-CN" altLang="en-US" dirty="0"/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抽象特征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z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映射回原始空间得到重构样本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x'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DAD10C-F45D-4D80-A027-98EE9A244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87" y="1713913"/>
            <a:ext cx="4883697" cy="4922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8261812-3E14-47DE-8B72-4133A6AD1B19}"/>
                  </a:ext>
                </a:extLst>
              </p:cNvPr>
              <p:cNvSpPr txBox="1"/>
              <p:nvPr/>
            </p:nvSpPr>
            <p:spPr>
              <a:xfrm>
                <a:off x="5311784" y="2653480"/>
                <a:ext cx="6592193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编码器：</a:t>
                </a:r>
                <a:endParaRPr lang="en-US" altLang="zh-CN" dirty="0"/>
              </a:p>
              <a:p>
                <a:r>
                  <a:rPr lang="en-US" altLang="zh-CN" dirty="0"/>
                  <a:t>			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err="1" smtClean="0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en-US" altLang="zh-CN" b="0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/>
              </a:p>
              <a:p>
                <a:endParaRPr lang="en-US" altLang="zh-CN" dirty="0"/>
              </a:p>
              <a:p>
                <a:r>
                  <a:rPr lang="zh-CN" altLang="en-US" dirty="0"/>
                  <a:t>解码器：</a:t>
                </a:r>
                <a:endParaRPr lang="en-US" altLang="zh-CN" dirty="0"/>
              </a:p>
              <a:p>
                <a:r>
                  <a:rPr lang="en-US" altLang="zh-CN" dirty="0"/>
                  <a:t>			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’=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损失函数：</a:t>
                </a:r>
                <a:endParaRPr lang="en-US" altLang="zh-CN" dirty="0"/>
              </a:p>
              <a:p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𝑎𝑟𝑔𝑚𝑖𝑛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𝐿𝑜𝑠𝑠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0" dirty="0"/>
              </a:p>
              <a:p>
                <a:endParaRPr lang="en-US" altLang="zh-CN" dirty="0"/>
              </a:p>
              <a:p>
                <a:r>
                  <a:rPr lang="zh-CN" altLang="en-US" dirty="0"/>
                  <a:t>自编码器的输出层结点数与输入层相等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8261812-3E14-47DE-8B72-4133A6AD1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784" y="2653480"/>
                <a:ext cx="6592193" cy="2862322"/>
              </a:xfrm>
              <a:prstGeom prst="rect">
                <a:avLst/>
              </a:prstGeom>
              <a:blipFill>
                <a:blip r:embed="rId4"/>
                <a:stretch>
                  <a:fillRect l="-739" t="-1064" b="-2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8089" y="221936"/>
            <a:ext cx="2969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 autoencoder , SAE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58DA4A-F6ED-4275-8301-92392A882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89" y="1444588"/>
            <a:ext cx="6073359" cy="504261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859DE19-96BB-4B65-8951-3ECEE4A7C2BD}"/>
              </a:ext>
            </a:extLst>
          </p:cNvPr>
          <p:cNvSpPr txBox="1"/>
          <p:nvPr/>
        </p:nvSpPr>
        <p:spPr>
          <a:xfrm>
            <a:off x="7180975" y="1065402"/>
            <a:ext cx="468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多个自编码器级联，完成逐层提取特征的作用，最终得到的特征更具有代表性，且维度很小。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3594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4A2C33-0909-4B72-80FA-236170B30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97" y="92279"/>
            <a:ext cx="6528327" cy="676572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54F3AFD-D183-4800-8A2B-72B17D13EC5A}"/>
              </a:ext>
            </a:extLst>
          </p:cNvPr>
          <p:cNvSpPr txBox="1"/>
          <p:nvPr/>
        </p:nvSpPr>
        <p:spPr>
          <a:xfrm>
            <a:off x="6815723" y="2228671"/>
            <a:ext cx="46688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①使用</a:t>
            </a:r>
            <a:r>
              <a:rPr lang="en-US" altLang="zh-CN" dirty="0"/>
              <a:t>SAE</a:t>
            </a:r>
            <a:r>
              <a:rPr lang="zh-CN" altLang="en-US" dirty="0"/>
              <a:t>学习一个输入基因表达矩阵的低维表示；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②使用</a:t>
            </a:r>
            <a:r>
              <a:rPr lang="en-US" altLang="zh-CN" dirty="0"/>
              <a:t>Louvain</a:t>
            </a:r>
            <a:r>
              <a:rPr lang="zh-CN" altLang="en-US" dirty="0"/>
              <a:t>聚类算法确定初始聚类中心和簇数</a:t>
            </a:r>
            <a:r>
              <a:rPr lang="en-US" altLang="zh-CN" dirty="0"/>
              <a:t>K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③迭代聚类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F8DFA4A-9390-4F37-9BA8-D111E8C64E7C}"/>
                  </a:ext>
                </a:extLst>
              </p:cNvPr>
              <p:cNvSpPr txBox="1"/>
              <p:nvPr/>
            </p:nvSpPr>
            <p:spPr>
              <a:xfrm>
                <a:off x="362124" y="260059"/>
                <a:ext cx="11467751" cy="1205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Parameter initialization by SAE</a:t>
                </a:r>
              </a:p>
              <a:p>
                <a:endParaRPr lang="en-US" altLang="zh-CN" dirty="0"/>
              </a:p>
              <a:p>
                <a:r>
                  <a:rPr lang="zh-CN" altLang="en-US" dirty="0"/>
                  <a:t>表达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矩阵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行代表细胞，列代表基因，使用</a:t>
                </a:r>
                <a:r>
                  <a:rPr lang="en-US" altLang="zh-CN" dirty="0"/>
                  <a:t>SAE</a:t>
                </a:r>
                <a:r>
                  <a:rPr lang="zh-CN" altLang="en-US" dirty="0"/>
                  <a:t>把数据映射到低维空间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dirty="0"/>
                  <a:t>d&lt;&lt;p</a:t>
                </a:r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F8DFA4A-9390-4F37-9BA8-D111E8C64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24" y="260059"/>
                <a:ext cx="11467751" cy="1205266"/>
              </a:xfrm>
              <a:prstGeom prst="rect">
                <a:avLst/>
              </a:prstGeom>
              <a:blipFill>
                <a:blip r:embed="rId3"/>
                <a:stretch>
                  <a:fillRect l="-425" t="-3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286E0A6D-0C23-4A5B-A07E-5638F44D2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4" y="2030134"/>
            <a:ext cx="10725728" cy="31241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74F3908-18EB-44B3-9ED7-251685166DA7}"/>
                  </a:ext>
                </a:extLst>
              </p:cNvPr>
              <p:cNvSpPr txBox="1"/>
              <p:nvPr/>
            </p:nvSpPr>
            <p:spPr>
              <a:xfrm>
                <a:off x="362124" y="5429076"/>
                <a:ext cx="11467751" cy="395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使用</a:t>
                </a:r>
                <a:r>
                  <a:rPr lang="en-US" altLang="zh-CN" dirty="0"/>
                  <a:t>Louvain</a:t>
                </a:r>
                <a:r>
                  <a:rPr lang="zh-CN" altLang="en-US" dirty="0"/>
                  <a:t>算法计算簇数 </a:t>
                </a:r>
                <a:r>
                  <a:rPr lang="en-US" altLang="zh-CN" dirty="0"/>
                  <a:t>K </a:t>
                </a:r>
                <a:r>
                  <a:rPr lang="zh-CN" altLang="en-US" dirty="0"/>
                  <a:t>和初始聚类中心：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74F3908-18EB-44B3-9ED7-251685166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24" y="5429076"/>
                <a:ext cx="11467751" cy="395045"/>
              </a:xfrm>
              <a:prstGeom prst="rect">
                <a:avLst/>
              </a:prstGeom>
              <a:blipFill>
                <a:blip r:embed="rId5"/>
                <a:stretch>
                  <a:fillRect l="-425" t="-937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85481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AAE54C3-8960-4C28-96C5-D2125D1CA35F}"/>
              </a:ext>
            </a:extLst>
          </p:cNvPr>
          <p:cNvSpPr txBox="1"/>
          <p:nvPr/>
        </p:nvSpPr>
        <p:spPr>
          <a:xfrm>
            <a:off x="302004" y="318782"/>
            <a:ext cx="1158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Louvain’s method</a:t>
            </a:r>
          </a:p>
          <a:p>
            <a:endParaRPr lang="en-US" altLang="zh-CN" dirty="0"/>
          </a:p>
          <a:p>
            <a:r>
              <a:rPr lang="zh-CN" altLang="en-US" dirty="0"/>
              <a:t>模块度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A86E88D-D073-4163-A9DF-9BA52FE30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273" y="1237190"/>
            <a:ext cx="6216435" cy="53020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3308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C83085-F803-4810-AAA0-334CEFCD8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0" y="650813"/>
            <a:ext cx="5278865" cy="20518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C27409-2119-499D-B1F5-9FDEDE6D0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70" y="3095400"/>
            <a:ext cx="3357951" cy="14292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8B17B2-4BF0-49EF-B49F-5BFEAB0CD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365" y="4905663"/>
            <a:ext cx="3304162" cy="17442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DFF8662-5AF7-47F7-A76A-842A9AEAA8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96372"/>
            <a:ext cx="5824489" cy="233255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F69EA4C-2D2D-4F78-B694-16E75A5B43C2}"/>
              </a:ext>
            </a:extLst>
          </p:cNvPr>
          <p:cNvSpPr txBox="1"/>
          <p:nvPr/>
        </p:nvSpPr>
        <p:spPr>
          <a:xfrm>
            <a:off x="320658" y="2714379"/>
            <a:ext cx="366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以点</a:t>
            </a:r>
            <a:r>
              <a:rPr lang="en-US" altLang="zh-CN" dirty="0"/>
              <a:t>A</a:t>
            </a:r>
            <a:r>
              <a:rPr lang="zh-CN" altLang="en-US" dirty="0"/>
              <a:t>为例：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14BCAD4-C674-4E75-B92A-9E90CD72CC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8656" y="3006584"/>
            <a:ext cx="3519317" cy="141387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D3983C3-2F71-4AB5-BB34-DD13AE835883}"/>
              </a:ext>
            </a:extLst>
          </p:cNvPr>
          <p:cNvSpPr txBox="1"/>
          <p:nvPr/>
        </p:nvSpPr>
        <p:spPr>
          <a:xfrm>
            <a:off x="6666597" y="4856169"/>
            <a:ext cx="5253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没有模块度收益，迭代停止，为最终社区划分结果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AD537A5-EBC1-49B8-A070-151F3E61A90D}"/>
              </a:ext>
            </a:extLst>
          </p:cNvPr>
          <p:cNvSpPr txBox="1"/>
          <p:nvPr/>
        </p:nvSpPr>
        <p:spPr>
          <a:xfrm>
            <a:off x="241520" y="5365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Louvain’s method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9506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CB0B60E-1711-4238-A040-057ADF924078}"/>
              </a:ext>
            </a:extLst>
          </p:cNvPr>
          <p:cNvSpPr txBox="1"/>
          <p:nvPr/>
        </p:nvSpPr>
        <p:spPr>
          <a:xfrm>
            <a:off x="290883" y="291689"/>
            <a:ext cx="11593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Iterative clustering</a:t>
            </a:r>
          </a:p>
          <a:p>
            <a:endParaRPr lang="en-US" altLang="zh-CN" dirty="0"/>
          </a:p>
          <a:p>
            <a:r>
              <a:rPr lang="zh-CN" altLang="en-US" dirty="0"/>
              <a:t>①</a:t>
            </a:r>
            <a:r>
              <a:rPr lang="en-US" altLang="zh-CN" dirty="0"/>
              <a:t>use the Student’s t distribution as a kernel to measure the similarity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BA7E8A-E111-4AD7-912B-489307A1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274" y="1285201"/>
            <a:ext cx="4142673" cy="14394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32EA575-7351-4269-BB90-5DD419DD3BFE}"/>
                  </a:ext>
                </a:extLst>
              </p:cNvPr>
              <p:cNvSpPr txBox="1"/>
              <p:nvPr/>
            </p:nvSpPr>
            <p:spPr>
              <a:xfrm>
                <a:off x="299272" y="2667698"/>
                <a:ext cx="11593456" cy="1226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表示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细胞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embedding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points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zh-CN" altLang="en-US" dirty="0"/>
                  <a:t>表示簇 </a:t>
                </a:r>
                <a:r>
                  <a:rPr lang="en-US" altLang="zh-CN" dirty="0"/>
                  <a:t>j </a:t>
                </a:r>
                <a:r>
                  <a:rPr lang="zh-CN" altLang="en-US" dirty="0"/>
                  <a:t>的聚类中心，表明第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个细胞被分到第 </a:t>
                </a:r>
                <a:r>
                  <a:rPr lang="en-US" altLang="zh-CN" dirty="0"/>
                  <a:t>j </a:t>
                </a:r>
                <a:r>
                  <a:rPr lang="zh-CN" altLang="en-US" dirty="0"/>
                  <a:t>簇的概率，取</a:t>
                </a:r>
                <a:r>
                  <a:rPr lang="en-US" altLang="zh-CN" dirty="0"/>
                  <a:t>α=1 </a:t>
                </a:r>
              </a:p>
              <a:p>
                <a:endParaRPr lang="en-US" altLang="zh-CN" dirty="0"/>
              </a:p>
              <a:p>
                <a:r>
                  <a:rPr lang="zh-CN" altLang="en-US" dirty="0"/>
                  <a:t>② </a:t>
                </a:r>
                <a:r>
                  <a:rPr lang="en-US" altLang="zh-CN" dirty="0"/>
                  <a:t>refine the clusters by learning from cells with high confidence cluster assignments with the help of an auxiliary target distribution P.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32EA575-7351-4269-BB90-5DD419DD3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72" y="2667698"/>
                <a:ext cx="11593456" cy="1226041"/>
              </a:xfrm>
              <a:prstGeom prst="rect">
                <a:avLst/>
              </a:prstGeom>
              <a:blipFill>
                <a:blip r:embed="rId4"/>
                <a:stretch>
                  <a:fillRect l="-421" t="-2985" r="-526" b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9D452BA2-A129-4736-BA91-661B986AD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558" y="3760611"/>
            <a:ext cx="2946883" cy="10287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FC1C1D-A6DE-4584-9DB2-E9649C955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0654" y="5276236"/>
            <a:ext cx="3544997" cy="70693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3F7C8FE-4CBA-457B-9B5B-E2139A593E99}"/>
              </a:ext>
            </a:extLst>
          </p:cNvPr>
          <p:cNvSpPr txBox="1"/>
          <p:nvPr/>
        </p:nvSpPr>
        <p:spPr>
          <a:xfrm>
            <a:off x="595618" y="5427677"/>
            <a:ext cx="3544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损失函数：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9867</TotalTime>
  <Words>793</Words>
  <Application>Microsoft Office PowerPoint</Application>
  <PresentationFormat>宽屏</PresentationFormat>
  <Paragraphs>101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-apple-system</vt:lpstr>
      <vt:lpstr>Arial</vt:lpstr>
      <vt:lpstr>Calibri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张超</dc:creator>
  <cp:lastModifiedBy>张 超</cp:lastModifiedBy>
  <cp:revision>227</cp:revision>
  <dcterms:created xsi:type="dcterms:W3CDTF">2019-06-19T02:08:00Z</dcterms:created>
  <dcterms:modified xsi:type="dcterms:W3CDTF">2021-07-06T03:29:44Z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2052-11.1.0.10026</vt:lpwstr>
  </property>
</Properties>
</file>